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6D7"/>
          </a:solidFill>
        </a:fill>
      </a:tcStyle>
    </a:wholeTbl>
    <a:band2H>
      <a:tcTxStyle/>
      <a:tcStyle>
        <a:tcBdr/>
        <a:fill>
          <a:solidFill>
            <a:srgbClr val="EBEC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1"/>
          </a:solidFill>
        </a:fill>
      </a:tcStyle>
    </a:wholeTbl>
    <a:band2H>
      <a:tcTxStyle/>
      <a:tcStyle>
        <a:tcBdr/>
        <a:fill>
          <a:solidFill>
            <a:srgbClr val="E6F0F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4DC"/>
          </a:solidFill>
        </a:fill>
      </a:tcStyle>
    </a:wholeTbl>
    <a:band2H>
      <a:tcTxStyle/>
      <a:tcStyle>
        <a:tcBdr/>
        <a:fill>
          <a:solidFill>
            <a:srgbClr val="E8EA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22"/>
  </p:normalViewPr>
  <p:slideViewPr>
    <p:cSldViewPr snapToGrid="0" snapToObjects="1">
      <p:cViewPr varScale="1">
        <p:scale>
          <a:sx n="113" d="100"/>
          <a:sy n="113" d="100"/>
        </p:scale>
        <p:origin x="1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2116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bg>
      <p:bgPr>
        <a:solidFill>
          <a:srgbClr val="FFE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520000" y="2527143"/>
            <a:ext cx="6084001" cy="17820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520000" y="2528967"/>
            <a:ext cx="6084001" cy="612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3300"/>
              </a:lnSpc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2520000" y="3140967"/>
            <a:ext cx="6084001" cy="846001"/>
          </a:xfrm>
          <a:prstGeom prst="rect">
            <a:avLst/>
          </a:prstGeom>
        </p:spPr>
        <p:txBody>
          <a:bodyPr/>
          <a:lstStyle>
            <a:lvl1pPr>
              <a:lnSpc>
                <a:spcPts val="3300"/>
              </a:lnSpc>
              <a:spcBef>
                <a:spcPts val="0"/>
              </a:spcBef>
              <a:defRPr sz="3200" b="1">
                <a:solidFill>
                  <a:srgbClr val="FFFFFF"/>
                </a:solidFill>
              </a:defRPr>
            </a:lvl1pPr>
          </a:lstStyle>
          <a:p>
            <a:r>
              <a:t>Образец подзаголовка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1" y="-1"/>
            <a:ext cx="9144002" cy="6858002"/>
            <a:chOff x="0" y="0"/>
            <a:chExt cx="9144000" cy="6858000"/>
          </a:xfrm>
        </p:grpSpPr>
        <p:sp>
          <p:nvSpPr>
            <p:cNvPr id="18" name="Shape 18"/>
            <p:cNvSpPr/>
            <p:nvPr/>
          </p:nvSpPr>
          <p:spPr>
            <a:xfrm>
              <a:off x="0" y="-1"/>
              <a:ext cx="9144000" cy="18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6678000"/>
              <a:ext cx="9144000" cy="18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-1" y="0"/>
              <a:ext cx="180001" cy="685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8964000" y="0"/>
              <a:ext cx="180001" cy="685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Subtitl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sz="half" idx="13"/>
          </p:nvPr>
        </p:nvSpPr>
        <p:spPr>
          <a:xfrm>
            <a:off x="539999" y="1981144"/>
            <a:ext cx="3780001" cy="4140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4824448" y="1447281"/>
            <a:ext cx="3780001" cy="9000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440000" y="179999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440000" y="1260000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79999" y="6318000"/>
            <a:ext cx="87840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bg>
      <p:bgPr>
        <a:solidFill>
          <a:srgbClr val="FFE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2520000" y="2528967"/>
            <a:ext cx="6084001" cy="612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3300"/>
              </a:lnSpc>
              <a:defRPr sz="3200">
                <a:solidFill>
                  <a:schemeClr val="accent6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2520000" y="3140967"/>
            <a:ext cx="6084001" cy="1152002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3200" b="1">
                <a:solidFill>
                  <a:srgbClr val="FFFFFF"/>
                </a:solidFill>
              </a:defRPr>
            </a:lvl1pPr>
          </a:lstStyle>
          <a:p>
            <a:r>
              <a:t>Образец текста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4506940" y="6344527"/>
            <a:ext cx="127001" cy="127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/>
          <p:nvPr/>
        </p:nvSpPr>
        <p:spPr>
          <a:xfrm>
            <a:off x="2520000" y="2527200"/>
            <a:ext cx="6084001" cy="1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2520000" y="4293096"/>
            <a:ext cx="6084001" cy="1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9" name="Group 39"/>
          <p:cNvGrpSpPr/>
          <p:nvPr/>
        </p:nvGrpSpPr>
        <p:grpSpPr>
          <a:xfrm>
            <a:off x="-1" y="-1"/>
            <a:ext cx="9144002" cy="6858002"/>
            <a:chOff x="0" y="0"/>
            <a:chExt cx="9144000" cy="6858000"/>
          </a:xfrm>
        </p:grpSpPr>
        <p:sp>
          <p:nvSpPr>
            <p:cNvPr id="35" name="Shape 35"/>
            <p:cNvSpPr/>
            <p:nvPr/>
          </p:nvSpPr>
          <p:spPr>
            <a:xfrm>
              <a:off x="0" y="-1"/>
              <a:ext cx="9144000" cy="18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6678000"/>
              <a:ext cx="9144000" cy="18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-1" y="0"/>
              <a:ext cx="180001" cy="685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964000" y="0"/>
              <a:ext cx="180001" cy="6858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1440000" y="179999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440000" y="1260000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Shape 57"/>
          <p:cNvSpPr/>
          <p:nvPr/>
        </p:nvSpPr>
        <p:spPr>
          <a:xfrm>
            <a:off x="179999" y="6318000"/>
            <a:ext cx="87840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539999" y="1447279"/>
            <a:ext cx="8064002" cy="9000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Образец текста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539999" y="1981144"/>
            <a:ext cx="3780001" cy="4140003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Sub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440000" y="179999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440000" y="1260000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79999" y="6318000"/>
            <a:ext cx="87840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539999" y="1447281"/>
            <a:ext cx="3780001" cy="9000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Образец текста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quarter" idx="13"/>
          </p:nvPr>
        </p:nvSpPr>
        <p:spPr>
          <a:xfrm>
            <a:off x="4824448" y="1447281"/>
            <a:ext cx="3780001" cy="900001"/>
          </a:xfrm>
          <a:prstGeom prst="rect">
            <a:avLst/>
          </a:prstGeom>
        </p:spPr>
        <p:txBody>
          <a:bodyPr anchor="b"/>
          <a:lstStyle/>
          <a:p>
            <a:pPr>
              <a:defRPr sz="2400"/>
            </a:pPr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half" idx="14"/>
          </p:nvPr>
        </p:nvSpPr>
        <p:spPr>
          <a:xfrm>
            <a:off x="4824448" y="2699999"/>
            <a:ext cx="3780001" cy="34200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440000" y="179999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440000" y="1260000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Shape 92"/>
          <p:cNvSpPr/>
          <p:nvPr/>
        </p:nvSpPr>
        <p:spPr>
          <a:xfrm>
            <a:off x="179999" y="6318000"/>
            <a:ext cx="87840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sz="half" idx="13"/>
          </p:nvPr>
        </p:nvSpPr>
        <p:spPr>
          <a:xfrm>
            <a:off x="4824448" y="1981144"/>
            <a:ext cx="3780001" cy="4140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539999" y="1981144"/>
            <a:ext cx="3780001" cy="4140003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Subtitle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pic" sz="half" idx="13"/>
          </p:nvPr>
        </p:nvSpPr>
        <p:spPr>
          <a:xfrm>
            <a:off x="4824448" y="1981144"/>
            <a:ext cx="3780001" cy="4140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half" idx="1"/>
          </p:nvPr>
        </p:nvSpPr>
        <p:spPr>
          <a:xfrm>
            <a:off x="539999" y="2699999"/>
            <a:ext cx="3780001" cy="3420002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4"/>
          </p:nvPr>
        </p:nvSpPr>
        <p:spPr>
          <a:xfrm>
            <a:off x="540000" y="1447281"/>
            <a:ext cx="3780000" cy="900001"/>
          </a:xfrm>
          <a:prstGeom prst="rect">
            <a:avLst/>
          </a:prstGeom>
        </p:spPr>
        <p:txBody>
          <a:bodyPr anchor="b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440000" y="179999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1440000" y="1260000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79999" y="6318000"/>
            <a:ext cx="87840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sz="half" idx="13"/>
          </p:nvPr>
        </p:nvSpPr>
        <p:spPr>
          <a:xfrm>
            <a:off x="539999" y="1981144"/>
            <a:ext cx="3780001" cy="4140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sz="half" idx="1"/>
          </p:nvPr>
        </p:nvSpPr>
        <p:spPr>
          <a:xfrm>
            <a:off x="4824448" y="1981144"/>
            <a:ext cx="3780001" cy="4140003"/>
          </a:xfrm>
          <a:prstGeom prst="rect">
            <a:avLst/>
          </a:prstGeom>
        </p:spPr>
        <p:txBody>
          <a:bodyPr/>
          <a:lstStyle/>
          <a:p>
            <a:r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d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79860" y="380893"/>
            <a:ext cx="684001" cy="68185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440000" y="179999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1440000" y="1260000"/>
            <a:ext cx="7524000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179999" y="6318000"/>
            <a:ext cx="8784001" cy="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39999" y="215999"/>
            <a:ext cx="7524001" cy="10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539999" y="1981144"/>
            <a:ext cx="8064002" cy="41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Образец текста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4506940" y="6524473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800">
                <a:solidFill>
                  <a:srgbClr val="231F2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ts val="26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00" b="1" i="0" u="none" strike="noStrike" cap="none" spc="0" baseline="0">
          <a:ln>
            <a:noFill/>
          </a:ln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1pPr>
      <a:lvl2pPr marL="0" marR="0" indent="179387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2pPr>
      <a:lvl3pPr marL="0" marR="0" indent="361950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3pPr>
      <a:lvl4pPr marL="0" marR="0" indent="534987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4pPr>
      <a:lvl5pPr marL="0" marR="0" indent="715962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5pPr>
      <a:lvl6pPr marL="1089478" marR="0" indent="-197303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6pPr>
      <a:lvl7pPr marL="1271928" marR="0" indent="-195603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7pPr>
      <a:lvl8pPr marL="1442584" marR="0" indent="-183696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8pPr>
      <a:lvl9pPr marL="3829050" marR="0" indent="-171450" algn="l" defTabSz="914400" rtl="0" latinLnBrk="0">
        <a:lnSpc>
          <a:spcPct val="11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sz="1500" b="0" i="0" u="none" strike="noStrike" cap="none" spc="0" baseline="0">
          <a:ln>
            <a:noFill/>
          </a:ln>
          <a:solidFill>
            <a:srgbClr val="646569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2520000" y="2996951"/>
            <a:ext cx="6084001" cy="1152001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000000"/>
                </a:solidFill>
              </a:defRPr>
            </a:pPr>
            <a:r>
              <a:t>Тепловая техника </a:t>
            </a:r>
          </a:p>
          <a:p>
            <a:pPr>
              <a:defRPr sz="2800">
                <a:solidFill>
                  <a:srgbClr val="000000"/>
                </a:solidFill>
              </a:defRPr>
            </a:pPr>
            <a:r>
              <a:t>Zanussi</a:t>
            </a:r>
          </a:p>
        </p:txBody>
      </p:sp>
      <p:sp>
        <p:nvSpPr>
          <p:cNvPr id="158" name="Shape 158"/>
          <p:cNvSpPr/>
          <p:nvPr/>
        </p:nvSpPr>
        <p:spPr>
          <a:xfrm>
            <a:off x="6588224" y="6165303"/>
            <a:ext cx="2303809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ts val="32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NEW 2016</a:t>
            </a:r>
          </a:p>
        </p:txBody>
      </p:sp>
      <p:pic>
        <p:nvPicPr>
          <p:cNvPr id="159" name="image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0000" y="980600"/>
            <a:ext cx="3111506" cy="12146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1399822" y="404775"/>
            <a:ext cx="7276633" cy="1008001"/>
          </a:xfrm>
          <a:prstGeom prst="rect">
            <a:avLst/>
          </a:prstGeom>
        </p:spPr>
        <p:txBody>
          <a:bodyPr anchor="b"/>
          <a:lstStyle/>
          <a:p>
            <a:pPr defTabSz="832104">
              <a:lnSpc>
                <a:spcPts val="2300"/>
              </a:lnSpc>
              <a:defRPr sz="2548">
                <a:solidFill>
                  <a:srgbClr val="000000"/>
                </a:solidFill>
              </a:defRPr>
            </a:pPr>
            <a:r>
              <a:t/>
            </a:r>
            <a:br/>
            <a:r>
              <a:t>ИННОВАЦИИ   ZANUSSI</a:t>
            </a:r>
            <a:br/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2110683" y="1556791"/>
            <a:ext cx="224529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1">
                <a:solidFill>
                  <a:schemeClr val="accent2"/>
                </a:solidFill>
              </a:defRPr>
            </a:pPr>
            <a:r>
              <a:rPr dirty="0">
                <a:solidFill>
                  <a:schemeClr val="tx1"/>
                </a:solidFill>
              </a:rPr>
              <a:t>Ударопрочный и термостойкий пластик</a:t>
            </a:r>
          </a:p>
          <a:p>
            <a:pPr algn="just">
              <a:defRPr sz="1200" b="1">
                <a:solidFill>
                  <a:srgbClr val="FF6600"/>
                </a:solidFill>
              </a:defRPr>
            </a:pPr>
            <a:endParaRPr dirty="0"/>
          </a:p>
          <a:p>
            <a:pPr>
              <a:defRPr sz="1200" b="1">
                <a:solidFill>
                  <a:srgbClr val="404040"/>
                </a:solidFill>
              </a:defRPr>
            </a:pPr>
            <a:r>
              <a:rPr dirty="0"/>
              <a:t>исключает возможность термических деформаций прибора и защищает от механических повреждений</a:t>
            </a:r>
          </a:p>
        </p:txBody>
      </p:sp>
      <p:sp>
        <p:nvSpPr>
          <p:cNvPr id="163" name="Shape 163"/>
          <p:cNvSpPr/>
          <p:nvPr/>
        </p:nvSpPr>
        <p:spPr>
          <a:xfrm>
            <a:off x="4725789" y="1499299"/>
            <a:ext cx="228625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="1">
                <a:solidFill>
                  <a:schemeClr val="accent2"/>
                </a:solidFill>
              </a:defRPr>
            </a:pPr>
            <a:r>
              <a:rPr dirty="0">
                <a:solidFill>
                  <a:schemeClr val="tx1"/>
                </a:solidFill>
              </a:rPr>
              <a:t>Экологически чистые и безопасные материалы</a:t>
            </a:r>
          </a:p>
          <a:p>
            <a:pPr algn="just">
              <a:defRPr sz="1200" b="1">
                <a:solidFill>
                  <a:srgbClr val="FF6600"/>
                </a:solidFill>
              </a:defRPr>
            </a:pPr>
            <a:endParaRPr dirty="0"/>
          </a:p>
          <a:p>
            <a:pPr>
              <a:defRPr sz="1200" b="1">
                <a:solidFill>
                  <a:srgbClr val="404040"/>
                </a:solidFill>
              </a:defRPr>
            </a:pPr>
            <a:r>
              <a:rPr dirty="0"/>
              <a:t>полностью исключает вредное воздействие на человека и окружающую среду при использовании прибора</a:t>
            </a:r>
          </a:p>
        </p:txBody>
      </p:sp>
      <p:sp>
        <p:nvSpPr>
          <p:cNvPr id="164" name="Shape 164"/>
          <p:cNvSpPr/>
          <p:nvPr/>
        </p:nvSpPr>
        <p:spPr>
          <a:xfrm flipH="1">
            <a:off x="4571999" y="1340768"/>
            <a:ext cx="1" cy="2139466"/>
          </a:xfrm>
          <a:prstGeom prst="line">
            <a:avLst/>
          </a:prstGeom>
          <a:ln w="15875">
            <a:solidFill>
              <a:srgbClr val="A6A6A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5" name="Shape 165"/>
          <p:cNvSpPr/>
          <p:nvPr/>
        </p:nvSpPr>
        <p:spPr>
          <a:xfrm flipH="1">
            <a:off x="4571999" y="3789040"/>
            <a:ext cx="1" cy="2501515"/>
          </a:xfrm>
          <a:prstGeom prst="line">
            <a:avLst/>
          </a:prstGeom>
          <a:ln w="15875">
            <a:solidFill>
              <a:srgbClr val="A6A6A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 flipH="1">
            <a:off x="395536" y="3632634"/>
            <a:ext cx="4014447" cy="3"/>
          </a:xfrm>
          <a:prstGeom prst="line">
            <a:avLst/>
          </a:prstGeom>
          <a:ln w="15875">
            <a:solidFill>
              <a:srgbClr val="A6A6A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7" name="Shape 167"/>
          <p:cNvSpPr/>
          <p:nvPr/>
        </p:nvSpPr>
        <p:spPr>
          <a:xfrm flipH="1">
            <a:off x="4716016" y="3632636"/>
            <a:ext cx="4014447" cy="3"/>
          </a:xfrm>
          <a:prstGeom prst="line">
            <a:avLst/>
          </a:prstGeom>
          <a:ln w="15875">
            <a:solidFill>
              <a:srgbClr val="A6A6A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2123727" y="3906921"/>
            <a:ext cx="1759651" cy="183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solidFill>
                  <a:schemeClr val="accent2"/>
                </a:solidFill>
              </a:defRPr>
            </a:pPr>
            <a:r>
              <a:rPr dirty="0">
                <a:solidFill>
                  <a:schemeClr val="tx1"/>
                </a:solidFill>
              </a:rPr>
              <a:t>Дизайнерская серия «PRIME» </a:t>
            </a:r>
          </a:p>
          <a:p>
            <a:pPr algn="just">
              <a:defRPr sz="1200" b="1"/>
            </a:pPr>
            <a:endParaRPr dirty="0"/>
          </a:p>
          <a:p>
            <a:pPr>
              <a:spcBef>
                <a:spcPts val="600"/>
              </a:spcBef>
              <a:defRPr sz="1200" b="1">
                <a:solidFill>
                  <a:srgbClr val="404040"/>
                </a:solidFill>
              </a:defRPr>
            </a:pPr>
            <a:r>
              <a:rPr dirty="0"/>
              <a:t>Дизайн линейки тепловентиляторов PRINME выполнена в единой концепции, является авторской разработкой  </a:t>
            </a:r>
          </a:p>
        </p:txBody>
      </p:sp>
      <p:sp>
        <p:nvSpPr>
          <p:cNvPr id="169" name="Shape 169"/>
          <p:cNvSpPr/>
          <p:nvPr/>
        </p:nvSpPr>
        <p:spPr>
          <a:xfrm>
            <a:off x="4716015" y="3920666"/>
            <a:ext cx="2247444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200" b="1">
                <a:solidFill>
                  <a:schemeClr val="accent2"/>
                </a:solidFill>
              </a:defRPr>
            </a:pPr>
            <a:r>
              <a:rPr dirty="0">
                <a:solidFill>
                  <a:schemeClr val="tx1"/>
                </a:solidFill>
              </a:rPr>
              <a:t>Покрытие “Soft Touch”</a:t>
            </a:r>
          </a:p>
          <a:p>
            <a:pPr algn="ctr">
              <a:defRPr sz="1200" b="1">
                <a:solidFill>
                  <a:schemeClr val="accent2"/>
                </a:solidFill>
              </a:defRPr>
            </a:pPr>
            <a:endParaRPr dirty="0"/>
          </a:p>
          <a:p>
            <a:pPr algn="just">
              <a:defRPr sz="1200" b="1">
                <a:solidFill>
                  <a:srgbClr val="FF6600"/>
                </a:solidFill>
              </a:defRPr>
            </a:pPr>
            <a:endParaRPr dirty="0"/>
          </a:p>
          <a:p>
            <a:pPr>
              <a:defRPr sz="1200" b="1">
                <a:solidFill>
                  <a:srgbClr val="404040"/>
                </a:solidFill>
              </a:defRPr>
            </a:pPr>
            <a:r>
              <a:rPr dirty="0"/>
              <a:t>ручки тепловентилятора покрыты высококачественным эластичным пластиком, делающим управление прибором максимально удобным и комфортным</a:t>
            </a:r>
          </a:p>
        </p:txBody>
      </p:sp>
      <p:grpSp>
        <p:nvGrpSpPr>
          <p:cNvPr id="172" name="Group 172" descr="C:\Users\kolesnichenko_n\Desktop\alfa_romeo_fastback_sedan_2017-01-944x668_.jpg"/>
          <p:cNvGrpSpPr/>
          <p:nvPr/>
        </p:nvGrpSpPr>
        <p:grpSpPr>
          <a:xfrm>
            <a:off x="251519" y="4243935"/>
            <a:ext cx="1712996" cy="1489473"/>
            <a:chOff x="0" y="0"/>
            <a:chExt cx="1712994" cy="1489471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1712995" cy="1489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79"/>
                  </a:moveTo>
                  <a:lnTo>
                    <a:pt x="0" y="3479"/>
                  </a:lnTo>
                  <a:cubicBezTo>
                    <a:pt x="0" y="1558"/>
                    <a:pt x="1354" y="0"/>
                    <a:pt x="3025" y="0"/>
                  </a:cubicBezTo>
                  <a:lnTo>
                    <a:pt x="18575" y="0"/>
                  </a:lnTo>
                  <a:lnTo>
                    <a:pt x="18575" y="0"/>
                  </a:lnTo>
                  <a:cubicBezTo>
                    <a:pt x="20246" y="0"/>
                    <a:pt x="21600" y="1558"/>
                    <a:pt x="21600" y="3479"/>
                  </a:cubicBezTo>
                  <a:lnTo>
                    <a:pt x="21600" y="18121"/>
                  </a:lnTo>
                  <a:lnTo>
                    <a:pt x="21600" y="18121"/>
                  </a:lnTo>
                  <a:cubicBezTo>
                    <a:pt x="21600" y="20042"/>
                    <a:pt x="20246" y="21600"/>
                    <a:pt x="18575" y="21600"/>
                  </a:cubicBezTo>
                  <a:lnTo>
                    <a:pt x="3025" y="21600"/>
                  </a:lnTo>
                  <a:lnTo>
                    <a:pt x="3025" y="21600"/>
                  </a:lnTo>
                  <a:cubicBezTo>
                    <a:pt x="1354" y="21600"/>
                    <a:pt x="0" y="20042"/>
                    <a:pt x="0" y="18121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1" name="image5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972" t="3023" r="45697" b="49995"/>
            <a:stretch>
              <a:fillRect/>
            </a:stretch>
          </p:blipFill>
          <p:spPr>
            <a:xfrm>
              <a:off x="0" y="0"/>
              <a:ext cx="1712913" cy="1489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3" y="0"/>
                  </a:moveTo>
                  <a:cubicBezTo>
                    <a:pt x="1352" y="0"/>
                    <a:pt x="0" y="1555"/>
                    <a:pt x="0" y="3476"/>
                  </a:cubicBezTo>
                  <a:lnTo>
                    <a:pt x="0" y="18118"/>
                  </a:lnTo>
                  <a:cubicBezTo>
                    <a:pt x="0" y="20039"/>
                    <a:pt x="1352" y="21600"/>
                    <a:pt x="3023" y="21600"/>
                  </a:cubicBezTo>
                  <a:lnTo>
                    <a:pt x="18577" y="21600"/>
                  </a:lnTo>
                  <a:cubicBezTo>
                    <a:pt x="20248" y="21600"/>
                    <a:pt x="21600" y="20039"/>
                    <a:pt x="21600" y="18118"/>
                  </a:cubicBezTo>
                  <a:lnTo>
                    <a:pt x="21600" y="3476"/>
                  </a:lnTo>
                  <a:cubicBezTo>
                    <a:pt x="21600" y="1555"/>
                    <a:pt x="20248" y="0"/>
                    <a:pt x="18577" y="0"/>
                  </a:cubicBezTo>
                  <a:lnTo>
                    <a:pt x="3023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50800" dist="38100" dir="18900000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75" name="Group 175"/>
          <p:cNvGrpSpPr/>
          <p:nvPr/>
        </p:nvGrpSpPr>
        <p:grpSpPr>
          <a:xfrm>
            <a:off x="7152130" y="1592732"/>
            <a:ext cx="1601255" cy="1591891"/>
            <a:chOff x="0" y="0"/>
            <a:chExt cx="1601254" cy="1591890"/>
          </a:xfrm>
        </p:grpSpPr>
        <p:sp>
          <p:nvSpPr>
            <p:cNvPr id="173" name="Shape 173"/>
            <p:cNvSpPr/>
            <p:nvPr/>
          </p:nvSpPr>
          <p:spPr>
            <a:xfrm>
              <a:off x="-1" y="0"/>
              <a:ext cx="1601256" cy="1591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000"/>
                  </a:moveTo>
                  <a:lnTo>
                    <a:pt x="0" y="3000"/>
                  </a:lnTo>
                  <a:cubicBezTo>
                    <a:pt x="0" y="1343"/>
                    <a:pt x="1335" y="0"/>
                    <a:pt x="2982" y="0"/>
                  </a:cubicBezTo>
                  <a:lnTo>
                    <a:pt x="18618" y="0"/>
                  </a:lnTo>
                  <a:lnTo>
                    <a:pt x="18618" y="0"/>
                  </a:lnTo>
                  <a:cubicBezTo>
                    <a:pt x="20265" y="0"/>
                    <a:pt x="21600" y="1343"/>
                    <a:pt x="21600" y="3000"/>
                  </a:cubicBezTo>
                  <a:lnTo>
                    <a:pt x="21600" y="18600"/>
                  </a:lnTo>
                  <a:lnTo>
                    <a:pt x="21600" y="18600"/>
                  </a:lnTo>
                  <a:cubicBezTo>
                    <a:pt x="21600" y="20257"/>
                    <a:pt x="20265" y="21600"/>
                    <a:pt x="18618" y="21600"/>
                  </a:cubicBezTo>
                  <a:lnTo>
                    <a:pt x="2982" y="21600"/>
                  </a:lnTo>
                  <a:lnTo>
                    <a:pt x="2982" y="21600"/>
                  </a:lnTo>
                  <a:cubicBezTo>
                    <a:pt x="1335" y="21600"/>
                    <a:pt x="0" y="20257"/>
                    <a:pt x="0" y="18600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4" name="image6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b="1"/>
            <a:stretch>
              <a:fillRect/>
            </a:stretch>
          </p:blipFill>
          <p:spPr>
            <a:xfrm>
              <a:off x="0" y="0"/>
              <a:ext cx="1601255" cy="159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2" y="0"/>
                  </a:moveTo>
                  <a:cubicBezTo>
                    <a:pt x="1335" y="0"/>
                    <a:pt x="0" y="1343"/>
                    <a:pt x="0" y="3000"/>
                  </a:cubicBezTo>
                  <a:lnTo>
                    <a:pt x="0" y="18600"/>
                  </a:lnTo>
                  <a:cubicBezTo>
                    <a:pt x="0" y="20257"/>
                    <a:pt x="1335" y="21600"/>
                    <a:pt x="2982" y="21600"/>
                  </a:cubicBezTo>
                  <a:lnTo>
                    <a:pt x="18618" y="21600"/>
                  </a:lnTo>
                  <a:cubicBezTo>
                    <a:pt x="20265" y="21600"/>
                    <a:pt x="21600" y="20257"/>
                    <a:pt x="21600" y="18600"/>
                  </a:cubicBezTo>
                  <a:lnTo>
                    <a:pt x="21600" y="3000"/>
                  </a:lnTo>
                  <a:cubicBezTo>
                    <a:pt x="21600" y="1343"/>
                    <a:pt x="20265" y="0"/>
                    <a:pt x="18618" y="0"/>
                  </a:cubicBezTo>
                  <a:lnTo>
                    <a:pt x="2982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outerShdw blurRad="50800" dist="38100" dir="135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76" name="Shape 176"/>
          <p:cNvSpPr/>
          <p:nvPr/>
        </p:nvSpPr>
        <p:spPr>
          <a:xfrm>
            <a:off x="5106688" y="-190744"/>
            <a:ext cx="3923601" cy="1059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/>
          <a:p>
            <a:pPr algn="r">
              <a:lnSpc>
                <a:spcPts val="2600"/>
              </a:lnSpc>
              <a:defRPr sz="2400" b="1">
                <a:solidFill>
                  <a:srgbClr val="595959"/>
                </a:solidFill>
              </a:defRPr>
            </a:pP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sz="1600" dirty="0">
                <a:solidFill>
                  <a:schemeClr val="tx1"/>
                </a:solidFill>
              </a:rPr>
              <a:t>ТЕПЛОВЕНТИЛЯТОРЫ</a:t>
            </a:r>
            <a:br>
              <a:rPr sz="1600" dirty="0">
                <a:solidFill>
                  <a:schemeClr val="tx1"/>
                </a:solidFill>
              </a:rPr>
            </a:b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177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09679" y="4169311"/>
            <a:ext cx="1643705" cy="1638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7497" y="1521632"/>
            <a:ext cx="1669887" cy="1639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5377" y="6345365"/>
            <a:ext cx="1399822" cy="546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888" y="1864720"/>
            <a:ext cx="3455141" cy="448064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440000" y="215999"/>
            <a:ext cx="7523999" cy="10080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rPr dirty="0"/>
              <a:t>Тепловентилятор PRIME </a:t>
            </a:r>
            <a:r>
              <a:rPr dirty="0" smtClean="0"/>
              <a:t>EFH/S-</a:t>
            </a:r>
            <a:r>
              <a:rPr lang="en-US" dirty="0" smtClean="0"/>
              <a:t>202S</a:t>
            </a:r>
            <a:endParaRPr dirty="0"/>
          </a:p>
        </p:txBody>
      </p:sp>
      <p:sp>
        <p:nvSpPr>
          <p:cNvPr id="183" name="Shape 183"/>
          <p:cNvSpPr/>
          <p:nvPr/>
        </p:nvSpPr>
        <p:spPr>
          <a:xfrm>
            <a:off x="971599" y="1340767"/>
            <a:ext cx="2088234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 b="1">
                <a:solidFill>
                  <a:srgbClr val="404040"/>
                </a:solidFill>
              </a:defRPr>
            </a:pPr>
            <a:r>
              <a:t>Покрытие </a:t>
            </a:r>
            <a:r>
              <a:rPr sz="1200">
                <a:solidFill>
                  <a:srgbClr val="FF3300"/>
                </a:solidFill>
              </a:rPr>
              <a:t>«Soft Touch»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6858975" y="5048841"/>
            <a:ext cx="1267062" cy="1115415"/>
            <a:chOff x="0" y="0"/>
            <a:chExt cx="1267061" cy="1115413"/>
          </a:xfrm>
        </p:grpSpPr>
        <p:grpSp>
          <p:nvGrpSpPr>
            <p:cNvPr id="186" name="Group 186"/>
            <p:cNvGrpSpPr/>
            <p:nvPr/>
          </p:nvGrpSpPr>
          <p:grpSpPr>
            <a:xfrm>
              <a:off x="170756" y="0"/>
              <a:ext cx="835819" cy="827485"/>
              <a:chOff x="0" y="0"/>
              <a:chExt cx="835818" cy="827484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-1"/>
                <a:ext cx="835646" cy="827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406"/>
                    </a:moveTo>
                    <a:lnTo>
                      <a:pt x="0" y="4406"/>
                    </a:lnTo>
                    <a:cubicBezTo>
                      <a:pt x="0" y="1973"/>
                      <a:pt x="1953" y="0"/>
                      <a:pt x="4363" y="0"/>
                    </a:cubicBezTo>
                    <a:lnTo>
                      <a:pt x="17237" y="0"/>
                    </a:lnTo>
                    <a:lnTo>
                      <a:pt x="17237" y="0"/>
                    </a:lnTo>
                    <a:cubicBezTo>
                      <a:pt x="19647" y="0"/>
                      <a:pt x="21600" y="1973"/>
                      <a:pt x="21600" y="4406"/>
                    </a:cubicBezTo>
                    <a:lnTo>
                      <a:pt x="21600" y="17194"/>
                    </a:lnTo>
                    <a:lnTo>
                      <a:pt x="21600" y="17194"/>
                    </a:lnTo>
                    <a:cubicBezTo>
                      <a:pt x="21600" y="19627"/>
                      <a:pt x="19647" y="21600"/>
                      <a:pt x="17237" y="21600"/>
                    </a:cubicBezTo>
                    <a:lnTo>
                      <a:pt x="4363" y="21600"/>
                    </a:lnTo>
                    <a:lnTo>
                      <a:pt x="4363" y="21600"/>
                    </a:lnTo>
                    <a:cubicBezTo>
                      <a:pt x="1953" y="21600"/>
                      <a:pt x="0" y="19627"/>
                      <a:pt x="0" y="17194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85" name="image10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3295" r="49990" b="4241"/>
              <a:stretch>
                <a:fillRect/>
              </a:stretch>
            </p:blipFill>
            <p:spPr>
              <a:xfrm>
                <a:off x="-1" y="-1"/>
                <a:ext cx="835820" cy="82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59" y="0"/>
                    </a:moveTo>
                    <a:cubicBezTo>
                      <a:pt x="1950" y="0"/>
                      <a:pt x="0" y="1970"/>
                      <a:pt x="0" y="4403"/>
                    </a:cubicBezTo>
                    <a:lnTo>
                      <a:pt x="0" y="17197"/>
                    </a:lnTo>
                    <a:cubicBezTo>
                      <a:pt x="0" y="19630"/>
                      <a:pt x="1950" y="21600"/>
                      <a:pt x="4359" y="21600"/>
                    </a:cubicBezTo>
                    <a:lnTo>
                      <a:pt x="17231" y="21600"/>
                    </a:lnTo>
                    <a:cubicBezTo>
                      <a:pt x="19640" y="21600"/>
                      <a:pt x="21600" y="19630"/>
                      <a:pt x="21600" y="17197"/>
                    </a:cubicBezTo>
                    <a:lnTo>
                      <a:pt x="21600" y="4403"/>
                    </a:lnTo>
                    <a:cubicBezTo>
                      <a:pt x="21600" y="1970"/>
                      <a:pt x="19640" y="0"/>
                      <a:pt x="17231" y="0"/>
                    </a:cubicBezTo>
                    <a:lnTo>
                      <a:pt x="4359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reflection stA="52000" endPos="40000" dir="5400000" sy="-100000" algn="bl" rotWithShape="0"/>
              </a:effectLst>
            </p:spPr>
          </p:pic>
        </p:grpSp>
        <p:sp>
          <p:nvSpPr>
            <p:cNvPr id="187" name="Shape 187"/>
            <p:cNvSpPr/>
            <p:nvPr/>
          </p:nvSpPr>
          <p:spPr>
            <a:xfrm>
              <a:off x="0" y="900712"/>
              <a:ext cx="1267062" cy="214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b="1">
                  <a:solidFill>
                    <a:srgbClr val="404040"/>
                  </a:solidFill>
                </a:defRPr>
              </a:lvl1pPr>
            </a:lstStyle>
            <a:p>
              <a:r>
                <a:t>Режим без обогрева </a:t>
              </a:r>
            </a:p>
          </p:txBody>
        </p:sp>
      </p:grpSp>
      <p:sp>
        <p:nvSpPr>
          <p:cNvPr id="189" name="Shape 189"/>
          <p:cNvSpPr/>
          <p:nvPr/>
        </p:nvSpPr>
        <p:spPr>
          <a:xfrm rot="5400000" flipH="1" flipV="1">
            <a:off x="1055799" y="1832634"/>
            <a:ext cx="839714" cy="432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5875">
            <a:solidFill>
              <a:srgbClr val="808080"/>
            </a:solidFill>
            <a:prstDash val="sysDash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0" name="Shape 190"/>
          <p:cNvSpPr/>
          <p:nvPr/>
        </p:nvSpPr>
        <p:spPr>
          <a:xfrm rot="16200000" flipV="1">
            <a:off x="1847823" y="2025463"/>
            <a:ext cx="818670" cy="1030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15875">
            <a:solidFill>
              <a:srgbClr val="808080"/>
            </a:solidFill>
            <a:prstDash val="sysDash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95" name="Group 195"/>
          <p:cNvGrpSpPr/>
          <p:nvPr/>
        </p:nvGrpSpPr>
        <p:grpSpPr>
          <a:xfrm>
            <a:off x="4569431" y="3507893"/>
            <a:ext cx="1183886" cy="1406582"/>
            <a:chOff x="0" y="0"/>
            <a:chExt cx="1183885" cy="1406580"/>
          </a:xfrm>
        </p:grpSpPr>
        <p:sp>
          <p:nvSpPr>
            <p:cNvPr id="191" name="Shape 191"/>
            <p:cNvSpPr/>
            <p:nvPr/>
          </p:nvSpPr>
          <p:spPr>
            <a:xfrm>
              <a:off x="0" y="1064880"/>
              <a:ext cx="1183886" cy="341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b="1">
                  <a:solidFill>
                    <a:srgbClr val="404040"/>
                  </a:solidFill>
                </a:defRPr>
              </a:lvl1pPr>
            </a:lstStyle>
            <a:p>
              <a:r>
                <a:t>Система защита от перегреве </a:t>
              </a:r>
            </a:p>
          </p:txBody>
        </p:sp>
        <p:grpSp>
          <p:nvGrpSpPr>
            <p:cNvPr id="194" name="Group 194"/>
            <p:cNvGrpSpPr/>
            <p:nvPr/>
          </p:nvGrpSpPr>
          <p:grpSpPr>
            <a:xfrm>
              <a:off x="113297" y="0"/>
              <a:ext cx="950120" cy="909331"/>
              <a:chOff x="0" y="0"/>
              <a:chExt cx="950118" cy="909330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0" y="-1"/>
                <a:ext cx="950095" cy="9093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5763"/>
                    </a:moveTo>
                    <a:lnTo>
                      <a:pt x="0" y="5763"/>
                    </a:lnTo>
                    <a:cubicBezTo>
                      <a:pt x="0" y="2580"/>
                      <a:pt x="2469" y="0"/>
                      <a:pt x="5516" y="0"/>
                    </a:cubicBezTo>
                    <a:lnTo>
                      <a:pt x="16084" y="0"/>
                    </a:lnTo>
                    <a:lnTo>
                      <a:pt x="16084" y="0"/>
                    </a:lnTo>
                    <a:cubicBezTo>
                      <a:pt x="19131" y="0"/>
                      <a:pt x="21600" y="2580"/>
                      <a:pt x="21600" y="5763"/>
                    </a:cubicBezTo>
                    <a:lnTo>
                      <a:pt x="21600" y="15837"/>
                    </a:lnTo>
                    <a:lnTo>
                      <a:pt x="21600" y="15837"/>
                    </a:lnTo>
                    <a:cubicBezTo>
                      <a:pt x="21600" y="19020"/>
                      <a:pt x="19131" y="21600"/>
                      <a:pt x="16084" y="21600"/>
                    </a:cubicBezTo>
                    <a:lnTo>
                      <a:pt x="5516" y="21600"/>
                    </a:lnTo>
                    <a:lnTo>
                      <a:pt x="5516" y="21600"/>
                    </a:lnTo>
                    <a:cubicBezTo>
                      <a:pt x="2469" y="21600"/>
                      <a:pt x="0" y="19020"/>
                      <a:pt x="0" y="15837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93" name="image11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rcRect r="61814" b="9"/>
              <a:stretch>
                <a:fillRect/>
              </a:stretch>
            </p:blipFill>
            <p:spPr>
              <a:xfrm>
                <a:off x="-1" y="0"/>
                <a:ext cx="950120" cy="909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513" y="0"/>
                    </a:moveTo>
                    <a:cubicBezTo>
                      <a:pt x="2467" y="0"/>
                      <a:pt x="0" y="2578"/>
                      <a:pt x="0" y="5761"/>
                    </a:cubicBezTo>
                    <a:lnTo>
                      <a:pt x="0" y="15839"/>
                    </a:lnTo>
                    <a:cubicBezTo>
                      <a:pt x="0" y="19022"/>
                      <a:pt x="2467" y="21600"/>
                      <a:pt x="5513" y="21600"/>
                    </a:cubicBezTo>
                    <a:lnTo>
                      <a:pt x="16087" y="21600"/>
                    </a:lnTo>
                    <a:cubicBezTo>
                      <a:pt x="19133" y="21600"/>
                      <a:pt x="21600" y="19022"/>
                      <a:pt x="21600" y="15839"/>
                    </a:cubicBezTo>
                    <a:lnTo>
                      <a:pt x="21600" y="5761"/>
                    </a:lnTo>
                    <a:cubicBezTo>
                      <a:pt x="21600" y="2578"/>
                      <a:pt x="19133" y="0"/>
                      <a:pt x="16087" y="0"/>
                    </a:cubicBezTo>
                    <a:lnTo>
                      <a:pt x="5513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reflection stA="52000" endPos="40000" dir="5400000" sy="-100000" algn="bl" rotWithShape="0"/>
              </a:effectLst>
            </p:spPr>
          </p:pic>
        </p:grpSp>
      </p:grpSp>
      <p:grpSp>
        <p:nvGrpSpPr>
          <p:cNvPr id="200" name="Group 200"/>
          <p:cNvGrpSpPr/>
          <p:nvPr/>
        </p:nvGrpSpPr>
        <p:grpSpPr>
          <a:xfrm>
            <a:off x="5940152" y="3507893"/>
            <a:ext cx="1425305" cy="1406582"/>
            <a:chOff x="0" y="0"/>
            <a:chExt cx="1425303" cy="1406580"/>
          </a:xfrm>
          <a:solidFill>
            <a:srgbClr val="FFE004"/>
          </a:solidFill>
        </p:grpSpPr>
        <p:grpSp>
          <p:nvGrpSpPr>
            <p:cNvPr id="198" name="Group 198"/>
            <p:cNvGrpSpPr/>
            <p:nvPr/>
          </p:nvGrpSpPr>
          <p:grpSpPr>
            <a:xfrm>
              <a:off x="272782" y="0"/>
              <a:ext cx="879873" cy="860025"/>
              <a:chOff x="0" y="0"/>
              <a:chExt cx="879871" cy="860024"/>
            </a:xfrm>
            <a:grpFill/>
          </p:grpSpPr>
          <p:sp>
            <p:nvSpPr>
              <p:cNvPr id="196" name="Shape 196"/>
              <p:cNvSpPr/>
              <p:nvPr/>
            </p:nvSpPr>
            <p:spPr>
              <a:xfrm>
                <a:off x="-1" y="-1"/>
                <a:ext cx="879739" cy="860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978"/>
                    </a:moveTo>
                    <a:lnTo>
                      <a:pt x="0" y="4978"/>
                    </a:lnTo>
                    <a:cubicBezTo>
                      <a:pt x="0" y="2229"/>
                      <a:pt x="2179" y="0"/>
                      <a:pt x="4866" y="0"/>
                    </a:cubicBezTo>
                    <a:lnTo>
                      <a:pt x="16734" y="0"/>
                    </a:lnTo>
                    <a:lnTo>
                      <a:pt x="16734" y="0"/>
                    </a:lnTo>
                    <a:cubicBezTo>
                      <a:pt x="19421" y="0"/>
                      <a:pt x="21600" y="2229"/>
                      <a:pt x="21600" y="4978"/>
                    </a:cubicBezTo>
                    <a:lnTo>
                      <a:pt x="21600" y="16622"/>
                    </a:lnTo>
                    <a:lnTo>
                      <a:pt x="21600" y="16622"/>
                    </a:lnTo>
                    <a:cubicBezTo>
                      <a:pt x="21600" y="19371"/>
                      <a:pt x="19421" y="21600"/>
                      <a:pt x="16734" y="21600"/>
                    </a:cubicBezTo>
                    <a:lnTo>
                      <a:pt x="4866" y="21600"/>
                    </a:lnTo>
                    <a:lnTo>
                      <a:pt x="4866" y="21600"/>
                    </a:lnTo>
                    <a:cubicBezTo>
                      <a:pt x="2179" y="21600"/>
                      <a:pt x="0" y="19371"/>
                      <a:pt x="0" y="1662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197" name="image12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r="56512"/>
              <a:stretch>
                <a:fillRect/>
              </a:stretch>
            </p:blipFill>
            <p:spPr>
              <a:xfrm>
                <a:off x="-1" y="0"/>
                <a:ext cx="879873" cy="860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62" y="0"/>
                    </a:moveTo>
                    <a:cubicBezTo>
                      <a:pt x="2175" y="0"/>
                      <a:pt x="0" y="2225"/>
                      <a:pt x="0" y="4974"/>
                    </a:cubicBezTo>
                    <a:lnTo>
                      <a:pt x="0" y="16626"/>
                    </a:lnTo>
                    <a:cubicBezTo>
                      <a:pt x="0" y="19375"/>
                      <a:pt x="2175" y="21600"/>
                      <a:pt x="4862" y="21600"/>
                    </a:cubicBezTo>
                    <a:lnTo>
                      <a:pt x="16729" y="21600"/>
                    </a:lnTo>
                    <a:cubicBezTo>
                      <a:pt x="19416" y="21600"/>
                      <a:pt x="21600" y="19375"/>
                      <a:pt x="21600" y="16626"/>
                    </a:cubicBezTo>
                    <a:lnTo>
                      <a:pt x="21600" y="4974"/>
                    </a:lnTo>
                    <a:cubicBezTo>
                      <a:pt x="21600" y="2225"/>
                      <a:pt x="19416" y="0"/>
                      <a:pt x="16729" y="0"/>
                    </a:cubicBezTo>
                    <a:lnTo>
                      <a:pt x="4862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reflection stA="52000" endPos="40000" dir="5400000" sy="-100000" algn="bl" rotWithShape="0"/>
              </a:effectLst>
            </p:spPr>
          </p:pic>
        </p:grpSp>
        <p:sp>
          <p:nvSpPr>
            <p:cNvPr id="199" name="Shape 199"/>
            <p:cNvSpPr/>
            <p:nvPr/>
          </p:nvSpPr>
          <p:spPr>
            <a:xfrm>
              <a:off x="0" y="1064880"/>
              <a:ext cx="1425304" cy="3417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b="1">
                  <a:solidFill>
                    <a:srgbClr val="404040"/>
                  </a:solidFill>
                </a:defRPr>
              </a:lvl1pPr>
            </a:lstStyle>
            <a:p>
              <a:r>
                <a:t>Высоконадежный термостат 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5378348" y="5048841"/>
            <a:ext cx="1123605" cy="1268892"/>
            <a:chOff x="0" y="0"/>
            <a:chExt cx="1123603" cy="1268890"/>
          </a:xfrm>
        </p:grpSpPr>
        <p:grpSp>
          <p:nvGrpSpPr>
            <p:cNvPr id="203" name="Group 203"/>
            <p:cNvGrpSpPr/>
            <p:nvPr/>
          </p:nvGrpSpPr>
          <p:grpSpPr>
            <a:xfrm>
              <a:off x="145329" y="0"/>
              <a:ext cx="833042" cy="827077"/>
              <a:chOff x="0" y="0"/>
              <a:chExt cx="833040" cy="827076"/>
            </a:xfrm>
          </p:grpSpPr>
          <p:sp>
            <p:nvSpPr>
              <p:cNvPr id="201" name="Shape 201"/>
              <p:cNvSpPr/>
              <p:nvPr/>
            </p:nvSpPr>
            <p:spPr>
              <a:xfrm>
                <a:off x="-1" y="0"/>
                <a:ext cx="832947" cy="827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18"/>
                    </a:moveTo>
                    <a:lnTo>
                      <a:pt x="0" y="3818"/>
                    </a:lnTo>
                    <a:cubicBezTo>
                      <a:pt x="0" y="1709"/>
                      <a:pt x="1697" y="0"/>
                      <a:pt x="3791" y="0"/>
                    </a:cubicBezTo>
                    <a:lnTo>
                      <a:pt x="17809" y="0"/>
                    </a:lnTo>
                    <a:lnTo>
                      <a:pt x="17809" y="0"/>
                    </a:lnTo>
                    <a:cubicBezTo>
                      <a:pt x="19903" y="0"/>
                      <a:pt x="21600" y="1709"/>
                      <a:pt x="21600" y="3818"/>
                    </a:cubicBezTo>
                    <a:lnTo>
                      <a:pt x="21600" y="17782"/>
                    </a:lnTo>
                    <a:lnTo>
                      <a:pt x="21600" y="17782"/>
                    </a:lnTo>
                    <a:cubicBezTo>
                      <a:pt x="21600" y="19891"/>
                      <a:pt x="19903" y="21600"/>
                      <a:pt x="17809" y="21600"/>
                    </a:cubicBezTo>
                    <a:lnTo>
                      <a:pt x="3791" y="21600"/>
                    </a:lnTo>
                    <a:lnTo>
                      <a:pt x="3791" y="21600"/>
                    </a:lnTo>
                    <a:cubicBezTo>
                      <a:pt x="1697" y="21600"/>
                      <a:pt x="0" y="19891"/>
                      <a:pt x="0" y="17782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202" name="image13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 r="57635"/>
              <a:stretch>
                <a:fillRect/>
              </a:stretch>
            </p:blipFill>
            <p:spPr>
              <a:xfrm>
                <a:off x="0" y="0"/>
                <a:ext cx="833041" cy="827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7" y="0"/>
                    </a:moveTo>
                    <a:cubicBezTo>
                      <a:pt x="1693" y="0"/>
                      <a:pt x="0" y="1706"/>
                      <a:pt x="0" y="3814"/>
                    </a:cubicBezTo>
                    <a:lnTo>
                      <a:pt x="0" y="17786"/>
                    </a:lnTo>
                    <a:cubicBezTo>
                      <a:pt x="0" y="19894"/>
                      <a:pt x="1693" y="21600"/>
                      <a:pt x="3787" y="21600"/>
                    </a:cubicBezTo>
                    <a:lnTo>
                      <a:pt x="17803" y="21600"/>
                    </a:lnTo>
                    <a:cubicBezTo>
                      <a:pt x="19896" y="21600"/>
                      <a:pt x="21600" y="19894"/>
                      <a:pt x="21600" y="17786"/>
                    </a:cubicBezTo>
                    <a:lnTo>
                      <a:pt x="21600" y="3814"/>
                    </a:lnTo>
                    <a:cubicBezTo>
                      <a:pt x="21600" y="1706"/>
                      <a:pt x="19896" y="0"/>
                      <a:pt x="17803" y="0"/>
                    </a:cubicBezTo>
                    <a:lnTo>
                      <a:pt x="3787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reflection stA="52000" endPos="40000" dir="5400000" sy="-100000" algn="bl" rotWithShape="0"/>
              </a:effectLst>
            </p:spPr>
          </p:pic>
        </p:grpSp>
        <p:sp>
          <p:nvSpPr>
            <p:cNvPr id="204" name="Shape 204"/>
            <p:cNvSpPr/>
            <p:nvPr/>
          </p:nvSpPr>
          <p:spPr>
            <a:xfrm>
              <a:off x="0" y="927189"/>
              <a:ext cx="1123604" cy="341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b="1">
                  <a:solidFill>
                    <a:srgbClr val="404040"/>
                  </a:solidFill>
                </a:defRPr>
              </a:lvl1pPr>
            </a:lstStyle>
            <a:p>
              <a:r>
                <a:t>Бесшумная работа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7553411" y="3488321"/>
            <a:ext cx="1267062" cy="1557445"/>
            <a:chOff x="0" y="0"/>
            <a:chExt cx="1267061" cy="1557443"/>
          </a:xfrm>
        </p:grpSpPr>
        <p:grpSp>
          <p:nvGrpSpPr>
            <p:cNvPr id="208" name="Group 208"/>
            <p:cNvGrpSpPr/>
            <p:nvPr/>
          </p:nvGrpSpPr>
          <p:grpSpPr>
            <a:xfrm>
              <a:off x="164669" y="0"/>
              <a:ext cx="864865" cy="879597"/>
              <a:chOff x="0" y="0"/>
              <a:chExt cx="864863" cy="879596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-1" y="0"/>
                <a:ext cx="864865" cy="879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89"/>
                    </a:moveTo>
                    <a:lnTo>
                      <a:pt x="0" y="6489"/>
                    </a:lnTo>
                    <a:cubicBezTo>
                      <a:pt x="0" y="2905"/>
                      <a:pt x="2954" y="0"/>
                      <a:pt x="6599" y="0"/>
                    </a:cubicBezTo>
                    <a:lnTo>
                      <a:pt x="15001" y="0"/>
                    </a:lnTo>
                    <a:lnTo>
                      <a:pt x="15001" y="0"/>
                    </a:lnTo>
                    <a:cubicBezTo>
                      <a:pt x="18646" y="0"/>
                      <a:pt x="21600" y="2905"/>
                      <a:pt x="21600" y="6489"/>
                    </a:cubicBezTo>
                    <a:lnTo>
                      <a:pt x="21600" y="15111"/>
                    </a:lnTo>
                    <a:lnTo>
                      <a:pt x="21600" y="15111"/>
                    </a:lnTo>
                    <a:cubicBezTo>
                      <a:pt x="21600" y="18695"/>
                      <a:pt x="18646" y="21600"/>
                      <a:pt x="15001" y="21600"/>
                    </a:cubicBezTo>
                    <a:lnTo>
                      <a:pt x="6599" y="21600"/>
                    </a:lnTo>
                    <a:lnTo>
                      <a:pt x="6599" y="21600"/>
                    </a:lnTo>
                    <a:cubicBezTo>
                      <a:pt x="2954" y="21600"/>
                      <a:pt x="0" y="18695"/>
                      <a:pt x="0" y="15111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endParaRPr/>
              </a:p>
            </p:txBody>
          </p:sp>
          <p:pic>
            <p:nvPicPr>
              <p:cNvPr id="207" name="image14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6581" t="1603" r="6301" b="1856"/>
              <a:stretch>
                <a:fillRect/>
              </a:stretch>
            </p:blipFill>
            <p:spPr>
              <a:xfrm>
                <a:off x="0" y="0"/>
                <a:ext cx="864791" cy="879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602" y="0"/>
                    </a:moveTo>
                    <a:cubicBezTo>
                      <a:pt x="2957" y="0"/>
                      <a:pt x="0" y="2908"/>
                      <a:pt x="0" y="6492"/>
                    </a:cubicBezTo>
                    <a:lnTo>
                      <a:pt x="0" y="15118"/>
                    </a:lnTo>
                    <a:cubicBezTo>
                      <a:pt x="0" y="18702"/>
                      <a:pt x="2957" y="21600"/>
                      <a:pt x="6602" y="21600"/>
                    </a:cubicBezTo>
                    <a:lnTo>
                      <a:pt x="14998" y="21600"/>
                    </a:lnTo>
                    <a:cubicBezTo>
                      <a:pt x="18643" y="21600"/>
                      <a:pt x="21600" y="18702"/>
                      <a:pt x="21600" y="15118"/>
                    </a:cubicBezTo>
                    <a:lnTo>
                      <a:pt x="21600" y="6492"/>
                    </a:lnTo>
                    <a:cubicBezTo>
                      <a:pt x="21600" y="2908"/>
                      <a:pt x="18643" y="0"/>
                      <a:pt x="14998" y="0"/>
                    </a:cubicBezTo>
                    <a:lnTo>
                      <a:pt x="6602" y="0"/>
                    </a:lnTo>
                    <a:close/>
                  </a:path>
                </a:pathLst>
              </a:custGeom>
              <a:ln w="12700" cap="flat">
                <a:noFill/>
                <a:miter lim="400000"/>
              </a:ln>
              <a:effectLst>
                <a:reflection stA="52000" endPos="40000" dir="5400000" sy="-100000" algn="bl" rotWithShape="0"/>
              </a:effectLst>
            </p:spPr>
          </p:pic>
        </p:grpSp>
        <p:sp>
          <p:nvSpPr>
            <p:cNvPr id="209" name="Shape 209"/>
            <p:cNvSpPr/>
            <p:nvPr/>
          </p:nvSpPr>
          <p:spPr>
            <a:xfrm>
              <a:off x="0" y="1088743"/>
              <a:ext cx="1267062" cy="468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900" b="1">
                  <a:solidFill>
                    <a:srgbClr val="404040"/>
                  </a:solidFill>
                </a:defRPr>
              </a:lvl1pPr>
            </a:lstStyle>
            <a:p>
              <a:r>
                <a:t>Ударопрочный и термостойкий пластик </a:t>
              </a:r>
            </a:p>
          </p:txBody>
        </p:sp>
      </p:grpSp>
      <p:grpSp>
        <p:nvGrpSpPr>
          <p:cNvPr id="214" name="Group 214"/>
          <p:cNvGrpSpPr/>
          <p:nvPr/>
        </p:nvGrpSpPr>
        <p:grpSpPr>
          <a:xfrm>
            <a:off x="4007698" y="1844824"/>
            <a:ext cx="492294" cy="532533"/>
            <a:chOff x="0" y="0"/>
            <a:chExt cx="492293" cy="532531"/>
          </a:xfrm>
        </p:grpSpPr>
        <p:sp>
          <p:nvSpPr>
            <p:cNvPr id="211" name="Shape 211"/>
            <p:cNvSpPr/>
            <p:nvPr/>
          </p:nvSpPr>
          <p:spPr>
            <a:xfrm>
              <a:off x="-1" y="0"/>
              <a:ext cx="492295" cy="532532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>
              <a:outerShdw blurRad="50800" dist="38100" dir="189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 b="1" spc="50">
                  <a:solidFill>
                    <a:srgbClr val="DF560B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61536" y="81656"/>
              <a:ext cx="369222" cy="36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1918" y="675"/>
                    <a:pt x="12825" y="1582"/>
                    <a:pt x="12825" y="2700"/>
                  </a:cubicBezTo>
                  <a:cubicBezTo>
                    <a:pt x="12825" y="3818"/>
                    <a:pt x="11918" y="4725"/>
                    <a:pt x="10800" y="4725"/>
                  </a:cubicBezTo>
                  <a:cubicBezTo>
                    <a:pt x="9682" y="4725"/>
                    <a:pt x="8775" y="3818"/>
                    <a:pt x="8775" y="2700"/>
                  </a:cubicBezTo>
                  <a:cubicBezTo>
                    <a:pt x="8775" y="1582"/>
                    <a:pt x="9682" y="675"/>
                    <a:pt x="10800" y="675"/>
                  </a:cubicBezTo>
                  <a:moveTo>
                    <a:pt x="6750" y="6750"/>
                  </a:moveTo>
                  <a:lnTo>
                    <a:pt x="6750" y="8100"/>
                  </a:lnTo>
                  <a:lnTo>
                    <a:pt x="8775" y="8100"/>
                  </a:lnTo>
                  <a:lnTo>
                    <a:pt x="8775" y="17550"/>
                  </a:lnTo>
                  <a:lnTo>
                    <a:pt x="6750" y="17550"/>
                  </a:lnTo>
                  <a:lnTo>
                    <a:pt x="6750" y="18900"/>
                  </a:lnTo>
                  <a:lnTo>
                    <a:pt x="14850" y="18900"/>
                  </a:lnTo>
                  <a:lnTo>
                    <a:pt x="14850" y="17550"/>
                  </a:lnTo>
                  <a:lnTo>
                    <a:pt x="12825" y="17550"/>
                  </a:lnTo>
                  <a:lnTo>
                    <a:pt x="12825" y="675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 b="1" spc="50">
                  <a:solidFill>
                    <a:srgbClr val="DF560B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176917" y="93194"/>
              <a:ext cx="138458" cy="311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3782" y="0"/>
                    <a:pt x="16200" y="1075"/>
                    <a:pt x="16200" y="2400"/>
                  </a:cubicBezTo>
                  <a:cubicBezTo>
                    <a:pt x="16200" y="3725"/>
                    <a:pt x="13782" y="4800"/>
                    <a:pt x="10800" y="4800"/>
                  </a:cubicBezTo>
                  <a:cubicBezTo>
                    <a:pt x="7818" y="4800"/>
                    <a:pt x="5400" y="3725"/>
                    <a:pt x="5400" y="2400"/>
                  </a:cubicBezTo>
                  <a:cubicBezTo>
                    <a:pt x="5400" y="1075"/>
                    <a:pt x="7818" y="0"/>
                    <a:pt x="10800" y="0"/>
                  </a:cubicBezTo>
                  <a:moveTo>
                    <a:pt x="0" y="7200"/>
                  </a:moveTo>
                  <a:lnTo>
                    <a:pt x="16200" y="7200"/>
                  </a:lnTo>
                  <a:lnTo>
                    <a:pt x="16200" y="20000"/>
                  </a:lnTo>
                  <a:lnTo>
                    <a:pt x="21600" y="200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000"/>
                  </a:lnTo>
                  <a:lnTo>
                    <a:pt x="5400" y="20000"/>
                  </a:lnTo>
                  <a:lnTo>
                    <a:pt x="5400" y="8800"/>
                  </a:lnTo>
                  <a:lnTo>
                    <a:pt x="0" y="8800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500" b="1" spc="50">
                  <a:solidFill>
                    <a:srgbClr val="DF560B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15" name="Shape 215"/>
          <p:cNvSpPr/>
          <p:nvPr/>
        </p:nvSpPr>
        <p:spPr>
          <a:xfrm>
            <a:off x="4600895" y="2564903"/>
            <a:ext cx="3958928" cy="619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>
                <a:solidFill>
                  <a:srgbClr val="404040"/>
                </a:solidFill>
              </a:defRPr>
            </a:pPr>
            <a:r>
              <a:t>Уникальный авторский дизайн тепловентилятора </a:t>
            </a:r>
            <a:r>
              <a:rPr b="0"/>
              <a:t>- это воплощение чувства стиля и высоких технологий и мощного обогрева  </a:t>
            </a:r>
          </a:p>
        </p:txBody>
      </p:sp>
      <p:sp>
        <p:nvSpPr>
          <p:cNvPr id="216" name="Shape 216"/>
          <p:cNvSpPr/>
          <p:nvPr/>
        </p:nvSpPr>
        <p:spPr>
          <a:xfrm>
            <a:off x="4600895" y="1819953"/>
            <a:ext cx="4219577" cy="645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200" b="1">
                <a:solidFill>
                  <a:srgbClr val="FF3300"/>
                </a:solidFill>
              </a:defRPr>
            </a:pPr>
            <a:r>
              <a:t>Авторский корпус </a:t>
            </a:r>
            <a:r>
              <a:rPr sz="1400"/>
              <a:t>ERGONOMIC</a:t>
            </a:r>
            <a:r>
              <a:t> -</a:t>
            </a:r>
            <a:r>
              <a:rPr>
                <a:solidFill>
                  <a:srgbClr val="404040"/>
                </a:solidFill>
              </a:rPr>
              <a:t> яркий дизайн, экономия пространства и бесшумная работа</a:t>
            </a:r>
          </a:p>
        </p:txBody>
      </p:sp>
      <p:sp>
        <p:nvSpPr>
          <p:cNvPr id="217" name="Shape 217"/>
          <p:cNvSpPr/>
          <p:nvPr/>
        </p:nvSpPr>
        <p:spPr>
          <a:xfrm>
            <a:off x="6723512" y="-196051"/>
            <a:ext cx="2294799" cy="105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/>
          <a:p>
            <a:pPr algn="r">
              <a:lnSpc>
                <a:spcPts val="2600"/>
              </a:lnSpc>
              <a:defRPr sz="2000" b="1">
                <a:solidFill>
                  <a:srgbClr val="595959"/>
                </a:solidFill>
              </a:defRPr>
            </a:pPr>
            <a:r>
              <a:rPr dirty="0">
                <a:solidFill>
                  <a:schemeClr val="tx1"/>
                </a:solidFill>
              </a:rPr>
              <a:t/>
            </a:r>
            <a:br>
              <a:rPr dirty="0">
                <a:solidFill>
                  <a:schemeClr val="tx1"/>
                </a:solidFill>
              </a:rPr>
            </a:br>
            <a:r>
              <a:rPr sz="1400" dirty="0">
                <a:solidFill>
                  <a:schemeClr val="tx1"/>
                </a:solidFill>
              </a:rPr>
              <a:t>ТЕПЛОВЕНТИЛЯТОРЫ</a:t>
            </a:r>
            <a:br>
              <a:rPr sz="1400" dirty="0">
                <a:solidFill>
                  <a:schemeClr val="tx1"/>
                </a:solidFill>
              </a:rPr>
            </a:b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 flipH="1">
            <a:off x="4730606" y="2402582"/>
            <a:ext cx="3649196" cy="18307"/>
          </a:xfrm>
          <a:prstGeom prst="line">
            <a:avLst/>
          </a:prstGeom>
          <a:ln w="12700">
            <a:solidFill>
              <a:srgbClr val="A6A6A6"/>
            </a:solidFill>
            <a:prstDash val="sys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0" name="image4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85377" y="6345365"/>
            <a:ext cx="1399822" cy="546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Electrolux Aubergine - Arial">
  <a:themeElements>
    <a:clrScheme name="Electrolux Aubergine - Arial">
      <a:dk1>
        <a:srgbClr val="000000"/>
      </a:dk1>
      <a:lt1>
        <a:srgbClr val="F96A1B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00FF"/>
      </a:hlink>
      <a:folHlink>
        <a:srgbClr val="FF00FF"/>
      </a:folHlink>
    </a:clrScheme>
    <a:fontScheme name="Electrolux Aubergine - Ar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lectrolux Aubergine - A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lectrolux Aubergine - Arial">
  <a:themeElements>
    <a:clrScheme name="Electrolux Aubergine - A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0000FF"/>
      </a:hlink>
      <a:folHlink>
        <a:srgbClr val="FF00FF"/>
      </a:folHlink>
    </a:clrScheme>
    <a:fontScheme name="Electrolux Aubergine - Ar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Electrolux Aubergine - A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</Words>
  <Application>Microsoft Macintosh PowerPoint</Application>
  <PresentationFormat>Экран (4:3)</PresentationFormat>
  <Paragraphs>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Electrolux Aubergine - Arial</vt:lpstr>
      <vt:lpstr>Презентация PowerPoint</vt:lpstr>
      <vt:lpstr> ИННОВАЦИИ   ZANUSSI </vt:lpstr>
      <vt:lpstr>Тепловентилятор PRIME EFH/S-202S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пользователь Microsoft Office</cp:lastModifiedBy>
  <cp:revision>3</cp:revision>
  <dcterms:modified xsi:type="dcterms:W3CDTF">2017-01-11T10:28:22Z</dcterms:modified>
  <cp:category/>
</cp:coreProperties>
</file>